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7" r:id="rId5"/>
    <p:sldId id="258" r:id="rId6"/>
    <p:sldId id="260" r:id="rId7"/>
    <p:sldId id="276" r:id="rId8"/>
    <p:sldId id="262" r:id="rId9"/>
    <p:sldId id="280" r:id="rId10"/>
    <p:sldId id="271" r:id="rId11"/>
    <p:sldId id="263" r:id="rId12"/>
    <p:sldId id="270" r:id="rId13"/>
    <p:sldId id="264" r:id="rId14"/>
    <p:sldId id="272" r:id="rId15"/>
    <p:sldId id="26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mith, Abbe" initials="SA" lastIdx="1" clrIdx="0">
    <p:extLst>
      <p:ext uri="{19B8F6BF-5375-455C-9EA6-DF929625EA0E}">
        <p15:presenceInfo xmlns:p15="http://schemas.microsoft.com/office/powerpoint/2012/main" userId="S-1-5-21-746137067-854245398-682003330-4348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C111F6-CA79-436F-89C5-DCFCBE7D4EA4}" v="1" dt="2022-12-14T22:20:16.9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2" autoAdjust="0"/>
    <p:restoredTop sz="55182" autoAdjust="0"/>
  </p:normalViewPr>
  <p:slideViewPr>
    <p:cSldViewPr snapToGrid="0">
      <p:cViewPr varScale="1">
        <p:scale>
          <a:sx n="38" d="100"/>
          <a:sy n="38" d="100"/>
        </p:scale>
        <p:origin x="900" y="28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voie, Renee" userId="022a11a1-a1a9-419a-b654-62b6ea9afe21" providerId="ADAL" clId="{CDBE5748-FC92-4D9D-A9E7-04376A20E639}"/>
    <pc:docChg chg="custSel modSld">
      <pc:chgData name="Savoie, Renee" userId="022a11a1-a1a9-419a-b654-62b6ea9afe21" providerId="ADAL" clId="{CDBE5748-FC92-4D9D-A9E7-04376A20E639}" dt="2022-08-04T17:53:05.829" v="76" actId="20577"/>
      <pc:docMkLst>
        <pc:docMk/>
      </pc:docMkLst>
      <pc:sldChg chg="modSp mod">
        <pc:chgData name="Savoie, Renee" userId="022a11a1-a1a9-419a-b654-62b6ea9afe21" providerId="ADAL" clId="{CDBE5748-FC92-4D9D-A9E7-04376A20E639}" dt="2022-08-04T17:47:33.281" v="16" actId="20577"/>
        <pc:sldMkLst>
          <pc:docMk/>
          <pc:sldMk cId="1248760835" sldId="257"/>
        </pc:sldMkLst>
        <pc:spChg chg="mod">
          <ac:chgData name="Savoie, Renee" userId="022a11a1-a1a9-419a-b654-62b6ea9afe21" providerId="ADAL" clId="{CDBE5748-FC92-4D9D-A9E7-04376A20E639}" dt="2022-08-04T17:47:25.296" v="6" actId="20577"/>
          <ac:spMkLst>
            <pc:docMk/>
            <pc:sldMk cId="1248760835" sldId="257"/>
            <ac:spMk id="2" creationId="{00000000-0000-0000-0000-000000000000}"/>
          </ac:spMkLst>
        </pc:spChg>
        <pc:spChg chg="mod">
          <ac:chgData name="Savoie, Renee" userId="022a11a1-a1a9-419a-b654-62b6ea9afe21" providerId="ADAL" clId="{CDBE5748-FC92-4D9D-A9E7-04376A20E639}" dt="2022-08-04T17:47:33.281" v="16" actId="20577"/>
          <ac:spMkLst>
            <pc:docMk/>
            <pc:sldMk cId="1248760835" sldId="257"/>
            <ac:spMk id="5" creationId="{00000000-0000-0000-0000-000000000000}"/>
          </ac:spMkLst>
        </pc:spChg>
      </pc:sldChg>
      <pc:sldChg chg="modSp mod">
        <pc:chgData name="Savoie, Renee" userId="022a11a1-a1a9-419a-b654-62b6ea9afe21" providerId="ADAL" clId="{CDBE5748-FC92-4D9D-A9E7-04376A20E639}" dt="2022-08-04T17:48:29.386" v="42" actId="20577"/>
        <pc:sldMkLst>
          <pc:docMk/>
          <pc:sldMk cId="153498174" sldId="262"/>
        </pc:sldMkLst>
        <pc:spChg chg="mod">
          <ac:chgData name="Savoie, Renee" userId="022a11a1-a1a9-419a-b654-62b6ea9afe21" providerId="ADAL" clId="{CDBE5748-FC92-4D9D-A9E7-04376A20E639}" dt="2022-08-04T17:48:29.386" v="42" actId="20577"/>
          <ac:spMkLst>
            <pc:docMk/>
            <pc:sldMk cId="153498174" sldId="262"/>
            <ac:spMk id="3" creationId="{00000000-0000-0000-0000-000000000000}"/>
          </ac:spMkLst>
        </pc:spChg>
      </pc:sldChg>
      <pc:sldChg chg="modSp mod">
        <pc:chgData name="Savoie, Renee" userId="022a11a1-a1a9-419a-b654-62b6ea9afe21" providerId="ADAL" clId="{CDBE5748-FC92-4D9D-A9E7-04376A20E639}" dt="2022-08-04T17:52:54.941" v="69" actId="20577"/>
        <pc:sldMkLst>
          <pc:docMk/>
          <pc:sldMk cId="1588241651" sldId="263"/>
        </pc:sldMkLst>
        <pc:spChg chg="mod">
          <ac:chgData name="Savoie, Renee" userId="022a11a1-a1a9-419a-b654-62b6ea9afe21" providerId="ADAL" clId="{CDBE5748-FC92-4D9D-A9E7-04376A20E639}" dt="2022-08-04T17:52:54.941" v="69" actId="20577"/>
          <ac:spMkLst>
            <pc:docMk/>
            <pc:sldMk cId="1588241651" sldId="263"/>
            <ac:spMk id="3" creationId="{00000000-0000-0000-0000-000000000000}"/>
          </ac:spMkLst>
        </pc:spChg>
      </pc:sldChg>
      <pc:sldChg chg="modSp mod">
        <pc:chgData name="Savoie, Renee" userId="022a11a1-a1a9-419a-b654-62b6ea9afe21" providerId="ADAL" clId="{CDBE5748-FC92-4D9D-A9E7-04376A20E639}" dt="2022-08-04T17:53:05.829" v="76" actId="20577"/>
        <pc:sldMkLst>
          <pc:docMk/>
          <pc:sldMk cId="4108257539" sldId="270"/>
        </pc:sldMkLst>
        <pc:spChg chg="mod">
          <ac:chgData name="Savoie, Renee" userId="022a11a1-a1a9-419a-b654-62b6ea9afe21" providerId="ADAL" clId="{CDBE5748-FC92-4D9D-A9E7-04376A20E639}" dt="2022-08-04T17:53:05.829" v="76" actId="20577"/>
          <ac:spMkLst>
            <pc:docMk/>
            <pc:sldMk cId="4108257539" sldId="270"/>
            <ac:spMk id="3" creationId="{00000000-0000-0000-0000-000000000000}"/>
          </ac:spMkLst>
        </pc:spChg>
      </pc:sldChg>
      <pc:sldChg chg="modSp">
        <pc:chgData name="Savoie, Renee" userId="022a11a1-a1a9-419a-b654-62b6ea9afe21" providerId="ADAL" clId="{CDBE5748-FC92-4D9D-A9E7-04376A20E639}" dt="2022-08-04T17:48:14.610" v="35" actId="20577"/>
        <pc:sldMkLst>
          <pc:docMk/>
          <pc:sldMk cId="3800080611" sldId="276"/>
        </pc:sldMkLst>
        <pc:spChg chg="mod">
          <ac:chgData name="Savoie, Renee" userId="022a11a1-a1a9-419a-b654-62b6ea9afe21" providerId="ADAL" clId="{CDBE5748-FC92-4D9D-A9E7-04376A20E639}" dt="2022-08-04T17:48:14.610" v="35" actId="20577"/>
          <ac:spMkLst>
            <pc:docMk/>
            <pc:sldMk cId="3800080611" sldId="276"/>
            <ac:spMk id="3" creationId="{00000000-0000-0000-0000-000000000000}"/>
          </ac:spMkLst>
        </pc:spChg>
      </pc:sldChg>
      <pc:sldChg chg="modSp mod">
        <pc:chgData name="Savoie, Renee" userId="022a11a1-a1a9-419a-b654-62b6ea9afe21" providerId="ADAL" clId="{CDBE5748-FC92-4D9D-A9E7-04376A20E639}" dt="2022-08-04T17:50:44.368" v="60"/>
        <pc:sldMkLst>
          <pc:docMk/>
          <pc:sldMk cId="1566092516" sldId="280"/>
        </pc:sldMkLst>
        <pc:spChg chg="mod">
          <ac:chgData name="Savoie, Renee" userId="022a11a1-a1a9-419a-b654-62b6ea9afe21" providerId="ADAL" clId="{CDBE5748-FC92-4D9D-A9E7-04376A20E639}" dt="2022-08-04T17:48:46.008" v="57" actId="20577"/>
          <ac:spMkLst>
            <pc:docMk/>
            <pc:sldMk cId="1566092516" sldId="280"/>
            <ac:spMk id="3" creationId="{00000000-0000-0000-0000-000000000000}"/>
          </ac:spMkLst>
        </pc:spChg>
        <pc:graphicFrameChg chg="mod">
          <ac:chgData name="Savoie, Renee" userId="022a11a1-a1a9-419a-b654-62b6ea9afe21" providerId="ADAL" clId="{CDBE5748-FC92-4D9D-A9E7-04376A20E639}" dt="2022-08-04T17:50:44.368" v="60"/>
          <ac:graphicFrameMkLst>
            <pc:docMk/>
            <pc:sldMk cId="1566092516" sldId="280"/>
            <ac:graphicFrameMk id="9" creationId="{00000000-0000-0000-0000-000000000000}"/>
          </ac:graphicFrameMkLst>
        </pc:graphicFrameChg>
      </pc:sldChg>
    </pc:docChg>
  </pc:docChgLst>
  <pc:docChgLst>
    <pc:chgData name="Savoie, Renee" userId="022a11a1-a1a9-419a-b654-62b6ea9afe21" providerId="ADAL" clId="{D0C111F6-CA79-436F-89C5-DCFCBE7D4EA4}"/>
    <pc:docChg chg="custSel modSld">
      <pc:chgData name="Savoie, Renee" userId="022a11a1-a1a9-419a-b654-62b6ea9afe21" providerId="ADAL" clId="{D0C111F6-CA79-436F-89C5-DCFCBE7D4EA4}" dt="2022-12-14T22:20:27.395" v="4" actId="1076"/>
      <pc:docMkLst>
        <pc:docMk/>
      </pc:docMkLst>
      <pc:sldChg chg="addSp delSp modSp mod">
        <pc:chgData name="Savoie, Renee" userId="022a11a1-a1a9-419a-b654-62b6ea9afe21" providerId="ADAL" clId="{D0C111F6-CA79-436F-89C5-DCFCBE7D4EA4}" dt="2022-12-14T22:20:27.395" v="4" actId="1076"/>
        <pc:sldMkLst>
          <pc:docMk/>
          <pc:sldMk cId="153498174" sldId="262"/>
        </pc:sldMkLst>
        <pc:picChg chg="add mod">
          <ac:chgData name="Savoie, Renee" userId="022a11a1-a1a9-419a-b654-62b6ea9afe21" providerId="ADAL" clId="{D0C111F6-CA79-436F-89C5-DCFCBE7D4EA4}" dt="2022-12-14T22:20:27.395" v="4" actId="1076"/>
          <ac:picMkLst>
            <pc:docMk/>
            <pc:sldMk cId="153498174" sldId="262"/>
            <ac:picMk id="4" creationId="{1283B5D9-BDDA-9D5F-1510-CF6CA9DF7D73}"/>
          </ac:picMkLst>
        </pc:picChg>
        <pc:picChg chg="del">
          <ac:chgData name="Savoie, Renee" userId="022a11a1-a1a9-419a-b654-62b6ea9afe21" providerId="ADAL" clId="{D0C111F6-CA79-436F-89C5-DCFCBE7D4EA4}" dt="2022-12-14T22:19:27.489" v="0" actId="478"/>
          <ac:picMkLst>
            <pc:docMk/>
            <pc:sldMk cId="153498174" sldId="262"/>
            <ac:picMk id="7" creationId="{00000000-0000-0000-0000-000000000000}"/>
          </ac:picMkLst>
        </pc:picChg>
      </pc:sldChg>
    </pc:docChg>
  </pc:docChgLst>
  <pc:docChgLst>
    <pc:chgData name="Savoie, Renee" userId="022a11a1-a1a9-419a-b654-62b6ea9afe21" providerId="ADAL" clId="{C70CF4F3-2FA3-4303-BE7E-F753110537C1}"/>
    <pc:docChg chg="modSld">
      <pc:chgData name="Savoie, Renee" userId="022a11a1-a1a9-419a-b654-62b6ea9afe21" providerId="ADAL" clId="{C70CF4F3-2FA3-4303-BE7E-F753110537C1}" dt="2022-11-30T15:18:32.744" v="108" actId="20577"/>
      <pc:docMkLst>
        <pc:docMk/>
      </pc:docMkLst>
      <pc:sldChg chg="modNotesTx">
        <pc:chgData name="Savoie, Renee" userId="022a11a1-a1a9-419a-b654-62b6ea9afe21" providerId="ADAL" clId="{C70CF4F3-2FA3-4303-BE7E-F753110537C1}" dt="2022-11-30T15:18:32.744" v="108" actId="20577"/>
        <pc:sldMkLst>
          <pc:docMk/>
          <pc:sldMk cId="1588241651" sldId="263"/>
        </pc:sldMkLst>
      </pc:sldChg>
      <pc:sldChg chg="modSp">
        <pc:chgData name="Savoie, Renee" userId="022a11a1-a1a9-419a-b654-62b6ea9afe21" providerId="ADAL" clId="{C70CF4F3-2FA3-4303-BE7E-F753110537C1}" dt="2022-11-30T15:10:27.300" v="50" actId="6549"/>
        <pc:sldMkLst>
          <pc:docMk/>
          <pc:sldMk cId="3800080611" sldId="276"/>
        </pc:sldMkLst>
        <pc:spChg chg="mod">
          <ac:chgData name="Savoie, Renee" userId="022a11a1-a1a9-419a-b654-62b6ea9afe21" providerId="ADAL" clId="{C70CF4F3-2FA3-4303-BE7E-F753110537C1}" dt="2022-11-30T15:10:27.300" v="50" actId="6549"/>
          <ac:spMkLst>
            <pc:docMk/>
            <pc:sldMk cId="3800080611" sldId="276"/>
            <ac:spMk id="3" creationId="{00000000-0000-0000-0000-000000000000}"/>
          </ac:spMkLst>
        </pc:spChg>
      </pc:sldChg>
      <pc:sldChg chg="modSp modNotesTx">
        <pc:chgData name="Savoie, Renee" userId="022a11a1-a1a9-419a-b654-62b6ea9afe21" providerId="ADAL" clId="{C70CF4F3-2FA3-4303-BE7E-F753110537C1}" dt="2022-11-30T15:17:15.031" v="64" actId="20577"/>
        <pc:sldMkLst>
          <pc:docMk/>
          <pc:sldMk cId="1566092516" sldId="280"/>
        </pc:sldMkLst>
        <pc:graphicFrameChg chg="mod">
          <ac:chgData name="Savoie, Renee" userId="022a11a1-a1a9-419a-b654-62b6ea9afe21" providerId="ADAL" clId="{C70CF4F3-2FA3-4303-BE7E-F753110537C1}" dt="2022-11-30T15:15:08.386" v="58"/>
          <ac:graphicFrameMkLst>
            <pc:docMk/>
            <pc:sldMk cId="1566092516" sldId="280"/>
            <ac:graphicFrameMk id="9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5609F-4D93-4AF5-8C87-7BDAFF0E24F0}" type="datetimeFigureOut">
              <a:rPr lang="en-US" smtClean="0"/>
              <a:t>12/14/2022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E43847-EF39-4B50-9A28-6FABB3A4C3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62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•"/>
            </a:pPr>
            <a:r>
              <a:rPr lang="en-US" altLang="en-US" sz="1200" b="0" dirty="0">
                <a:solidFill>
                  <a:srgbClr val="002D73"/>
                </a:solidFill>
                <a:ea typeface="ＭＳ Ｐゴシック" panose="020B0600070205080204" pitchFamily="34" charset="-128"/>
              </a:rPr>
              <a:t>This is an editable PowerPoint prepared by the CSDE for</a:t>
            </a:r>
            <a:r>
              <a:rPr lang="en-US" altLang="en-US" sz="1200" b="0" baseline="0" dirty="0">
                <a:solidFill>
                  <a:srgbClr val="002D73"/>
                </a:solidFill>
                <a:ea typeface="ＭＳ Ｐゴシック" panose="020B0600070205080204" pitchFamily="34" charset="-128"/>
              </a:rPr>
              <a:t> districts to use at local board of education or other district/school meetings</a:t>
            </a:r>
            <a:r>
              <a:rPr lang="en-US" altLang="en-US" sz="1200" b="0" dirty="0">
                <a:solidFill>
                  <a:srgbClr val="002D73"/>
                </a:solidFill>
                <a:ea typeface="ＭＳ Ｐゴシック" panose="020B0600070205080204" pitchFamily="34" charset="-128"/>
              </a:rPr>
              <a:t>.</a:t>
            </a:r>
          </a:p>
          <a:p>
            <a:pPr marL="171450" indent="-171450">
              <a:buFontTx/>
              <a:buChar char="•"/>
            </a:pPr>
            <a:endParaRPr lang="en-US" altLang="en-US" sz="1200" b="0" dirty="0">
              <a:solidFill>
                <a:srgbClr val="002D73"/>
              </a:solidFill>
              <a:ea typeface="ＭＳ Ｐゴシック" panose="020B0600070205080204" pitchFamily="34" charset="-128"/>
            </a:endParaRPr>
          </a:p>
          <a:p>
            <a:pPr marL="171450" indent="-171450">
              <a:buFontTx/>
              <a:buChar char="•"/>
            </a:pPr>
            <a:r>
              <a:rPr lang="en-US" altLang="en-US" sz="1200" b="0" dirty="0">
                <a:solidFill>
                  <a:srgbClr val="002D73"/>
                </a:solidFill>
                <a:ea typeface="ＭＳ Ｐゴシック" panose="020B0600070205080204" pitchFamily="34" charset="-128"/>
              </a:rPr>
              <a:t>Slides can be added or deleted as needed. </a:t>
            </a:r>
          </a:p>
          <a:p>
            <a:pPr marL="171450" indent="-171450">
              <a:buFontTx/>
              <a:buChar char="•"/>
            </a:pPr>
            <a:endParaRPr lang="en-US" altLang="en-US" sz="1200" b="0" dirty="0">
              <a:solidFill>
                <a:srgbClr val="002D73"/>
              </a:solidFill>
              <a:ea typeface="ＭＳ Ｐゴシック" panose="020B0600070205080204" pitchFamily="34" charset="-128"/>
            </a:endParaRPr>
          </a:p>
          <a:p>
            <a:pPr marL="171450" indent="-171450">
              <a:buFontTx/>
              <a:buChar char="•"/>
            </a:pPr>
            <a:r>
              <a:rPr lang="en-US" altLang="en-US" sz="1200" b="0" dirty="0">
                <a:solidFill>
                  <a:srgbClr val="002D73"/>
                </a:solidFill>
                <a:ea typeface="ＭＳ Ｐゴシック" panose="020B0600070205080204" pitchFamily="34" charset="-128"/>
              </a:rPr>
              <a:t>We encourage customization to your local context.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D2E53-2A0F-4666-AAC8-2F8AB63BFE9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496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student is more than a test score and school or district is more than the average of those scores. </a:t>
            </a:r>
          </a:p>
          <a:p>
            <a:endParaRPr lang="en-US" dirty="0"/>
          </a:p>
          <a:p>
            <a:r>
              <a:rPr lang="en-US" dirty="0"/>
              <a:t>Focusing</a:t>
            </a:r>
            <a:r>
              <a:rPr lang="en-US" baseline="0" dirty="0"/>
              <a:t> on a broader set of indicators will guard against narrowing of the curriculum to what’s tested. </a:t>
            </a:r>
          </a:p>
          <a:p>
            <a:endParaRPr lang="en-US" baseline="0" dirty="0"/>
          </a:p>
          <a:p>
            <a:r>
              <a:rPr lang="en-US" baseline="0" dirty="0"/>
              <a:t>It will also make more local practitioners see their contributions reflected in the accountability system.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70B74-AE76-48D4-9D17-5BBF3CE560AE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10/17/2013</a:t>
            </a:r>
          </a:p>
        </p:txBody>
      </p:sp>
    </p:spTree>
    <p:extLst>
      <p:ext uri="{BB962C8B-B14F-4D97-AF65-F5344CB8AC3E}">
        <p14:creationId xmlns:p14="http://schemas.microsoft.com/office/powerpoint/2010/main" val="1441394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Key Terms: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The percentage of total possible points earned on all indicators is the “Accountability Index”.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“Performance index” (SPI/DPI) will continue to refer to the index scores derived from state assessment results (Indicator 1). Note that</a:t>
            </a:r>
            <a:r>
              <a:rPr lang="en-US" baseline="0" dirty="0"/>
              <a:t> only subject indexes are provided.</a:t>
            </a:r>
            <a:endParaRPr lang="en-US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These terms are defined in Sec. 326 of Public Act 15-5.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dirty="0"/>
              <a:t>Refer</a:t>
            </a:r>
            <a:r>
              <a:rPr lang="en-US" baseline="0" dirty="0"/>
              <a:t> to the document “Using Accountability Results to Guide Improvement” for the methodology for each indicator.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43847-EF39-4B50-9A28-6FABB3A4C34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297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Replace the 2018-19 and 2021-22 Percentage of Points Earned with the values for your own district.</a:t>
            </a:r>
          </a:p>
          <a:p>
            <a:endParaRPr lang="en-US" baseline="0" dirty="0"/>
          </a:p>
          <a:p>
            <a:r>
              <a:rPr lang="en-US" baseline="0" dirty="0"/>
              <a:t>Increase of 1 percentage point or greater is indicated with an up arrow.</a:t>
            </a:r>
          </a:p>
          <a:p>
            <a:r>
              <a:rPr lang="en-US" baseline="0" dirty="0"/>
              <a:t>Decrease of 1 percentage point of greater is indicated with a down arrow.</a:t>
            </a:r>
          </a:p>
          <a:p>
            <a:r>
              <a:rPr lang="en-US" baseline="0" dirty="0"/>
              <a:t>Changes between </a:t>
            </a:r>
            <a:r>
              <a:rPr lang="en-US" sz="1200" dirty="0"/>
              <a:t>±1 </a:t>
            </a:r>
            <a:r>
              <a:rPr lang="en-US" baseline="0" dirty="0"/>
              <a:t>percentage point is indicated with a sideways arrow.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43847-EF39-4B50-9A28-6FABB3A4C34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728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district’s gap</a:t>
            </a:r>
            <a:r>
              <a:rPr lang="en-US" baseline="0" dirty="0"/>
              <a:t> size is the difference in “performance index” or six-year graduation rate between the Non-High Needs group of students, and students with High Needs.</a:t>
            </a:r>
          </a:p>
          <a:p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Every school and district is expected to meet the 95% participation rate standard for the ALL Students group </a:t>
            </a:r>
            <a:r>
              <a:rPr lang="en-US" sz="1200" b="1" dirty="0"/>
              <a:t>and</a:t>
            </a:r>
            <a:r>
              <a:rPr lang="en-US" sz="1200" dirty="0"/>
              <a:t> the High Needs student group in ALL the tested subject areas (i.e., English Language Arts, Mathematics, and Science).</a:t>
            </a:r>
            <a:endParaRPr lang="en-US" sz="1100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43847-EF39-4B50-9A28-6FABB3A4C34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271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Insert the districts’ strengths and opportunities from the most recent needs assessment.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43847-EF39-4B50-9A28-6FABB3A4C34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226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Insert the districts’ strengths and opportunities from the most recent needs assessment.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43847-EF39-4B50-9A28-6FABB3A4C34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7492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Insert the districts’ strategic priorities.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43847-EF39-4B50-9A28-6FABB3A4C34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395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5F27-7CD7-45AA-AF4D-70F88DA72102}" type="datetime1">
              <a:rPr lang="en-US" smtClean="0"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94031" y="6451486"/>
            <a:ext cx="949036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48F862B-FA31-4C98-B891-687A8AF99F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253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6121D-CACE-4A2D-88E0-2D8CE947EBD1}" type="datetime1">
              <a:rPr lang="en-US" smtClean="0"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94031" y="6451486"/>
            <a:ext cx="949036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348F862B-FA31-4C98-B891-687A8AF99F0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-21273" y="6421755"/>
            <a:ext cx="12213273" cy="436245"/>
            <a:chOff x="-21273" y="6421755"/>
            <a:chExt cx="12213273" cy="436245"/>
          </a:xfrm>
        </p:grpSpPr>
        <p:pic>
          <p:nvPicPr>
            <p:cNvPr id="8" name="Picture 7"/>
            <p:cNvPicPr/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1273" y="6421755"/>
              <a:ext cx="12213273" cy="436245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 userDrawn="1"/>
          </p:nvSpPr>
          <p:spPr>
            <a:xfrm>
              <a:off x="457200" y="6522720"/>
              <a:ext cx="7940040" cy="19875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0923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C701-56A3-4CA6-8E4B-6F158AEDF51C}" type="datetime1">
              <a:rPr lang="en-US" smtClean="0"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1273" y="6421755"/>
            <a:ext cx="12213273" cy="436245"/>
            <a:chOff x="-21273" y="6421755"/>
            <a:chExt cx="12213273" cy="436245"/>
          </a:xfrm>
        </p:grpSpPr>
        <p:pic>
          <p:nvPicPr>
            <p:cNvPr id="8" name="Picture 7"/>
            <p:cNvPicPr/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1273" y="6421755"/>
              <a:ext cx="12213273" cy="436245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 userDrawn="1"/>
          </p:nvSpPr>
          <p:spPr>
            <a:xfrm>
              <a:off x="457200" y="6522720"/>
              <a:ext cx="7940040" cy="19875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94031" y="6451486"/>
            <a:ext cx="949036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48F862B-FA31-4C98-B891-687A8AF99F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43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150" y="1035277"/>
            <a:ext cx="11144250" cy="23876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ABC District</a:t>
            </a:r>
            <a:br>
              <a:rPr lang="en-US" dirty="0"/>
            </a:br>
            <a:r>
              <a:rPr lang="en-US" dirty="0"/>
              <a:t>Next Generation Accountability Report</a:t>
            </a:r>
            <a:br>
              <a:rPr lang="en-US" dirty="0"/>
            </a:br>
            <a:r>
              <a:rPr lang="en-US" dirty="0"/>
              <a:t>2021-22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Fall 2022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pPr/>
              <a:t>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8760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ABC District: </a:t>
            </a:r>
            <a:r>
              <a:rPr lang="en-US" dirty="0"/>
              <a:t>Needs Assessment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6431982"/>
              </p:ext>
            </p:extLst>
          </p:nvPr>
        </p:nvGraphicFramePr>
        <p:xfrm>
          <a:off x="838200" y="1825625"/>
          <a:ext cx="10515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Strengths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Opportunities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/>
                        <a:t>Academics: </a:t>
                      </a:r>
                    </a:p>
                    <a:p>
                      <a:r>
                        <a:rPr lang="en-US" dirty="0"/>
                        <a:t>Design and implement a rigorous and engaging academic program that allows all students to achieve at high levels, including aligned curricula, instruction, and assessments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/>
                        <a:t>Talent: </a:t>
                      </a:r>
                    </a:p>
                    <a:p>
                      <a:r>
                        <a:rPr lang="en-US" dirty="0"/>
                        <a:t>Employ systems and strategies to recruit, hire, develop, evaluate, and retain excellent school leaders, teachers, and support staff.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126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ABC District: </a:t>
            </a:r>
            <a:r>
              <a:rPr lang="en-US" dirty="0"/>
              <a:t>Needs Assessment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4041141"/>
              </p:ext>
            </p:extLst>
          </p:nvPr>
        </p:nvGraphicFramePr>
        <p:xfrm>
          <a:off x="838200" y="1825625"/>
          <a:ext cx="10515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Strengths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Opportunities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/>
                        <a:t>Culture and Climate: </a:t>
                      </a:r>
                    </a:p>
                    <a:p>
                      <a:r>
                        <a:rPr lang="en-US" dirty="0"/>
                        <a:t>Foster a positive learning environment that supports high-quality teaching and learning, and engages families and the community as partners in the educational process.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/>
                        <a:t>Operations: </a:t>
                      </a:r>
                    </a:p>
                    <a:p>
                      <a:r>
                        <a:rPr lang="en-US" dirty="0"/>
                        <a:t>Create systems and processes that promote organizational efficiency and effectiveness, including through the use of time and financial resources.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250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ABC District </a:t>
            </a:r>
            <a:r>
              <a:rPr lang="en-US" dirty="0"/>
              <a:t>Strategic Priorities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332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25563"/>
          </a:xfrm>
        </p:spPr>
        <p:txBody>
          <a:bodyPr/>
          <a:lstStyle/>
          <a:p>
            <a:r>
              <a:rPr lang="en-US" dirty="0"/>
              <a:t>Accountability Systems Serve Important Purposes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Track progress</a:t>
            </a:r>
          </a:p>
          <a:p>
            <a:r>
              <a:rPr lang="en-US" dirty="0"/>
              <a:t>Help schools and districts make improvements</a:t>
            </a:r>
          </a:p>
          <a:p>
            <a:r>
              <a:rPr lang="en-US" dirty="0"/>
              <a:t>Show where support is needed most</a:t>
            </a:r>
          </a:p>
          <a:p>
            <a:r>
              <a:rPr lang="en-US" dirty="0"/>
              <a:t>Recognize successes</a:t>
            </a:r>
          </a:p>
          <a:p>
            <a:r>
              <a:rPr lang="en-US" dirty="0"/>
              <a:t>Promote transparency</a:t>
            </a:r>
          </a:p>
          <a:p>
            <a:r>
              <a:rPr lang="en-US" dirty="0"/>
              <a:t>Satisfy federal and state requirements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091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Connecticut Next Generation Accountability System for Districts and Schools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Provides a more complete picture of a school or district</a:t>
            </a:r>
          </a:p>
          <a:p>
            <a:r>
              <a:rPr lang="en-US" sz="2400" dirty="0"/>
              <a:t>Guards against narrowing of the curriculum to the tested subjects</a:t>
            </a:r>
          </a:p>
          <a:p>
            <a:r>
              <a:rPr lang="en-US" sz="2400" dirty="0"/>
              <a:t>Expands ownership of accountability to all staff</a:t>
            </a:r>
          </a:p>
          <a:p>
            <a:r>
              <a:rPr lang="en-US" sz="2400" dirty="0"/>
              <a:t>Allows schools to demonstrate progress on “outcome pre-cursors”</a:t>
            </a:r>
          </a:p>
          <a:p>
            <a:r>
              <a:rPr lang="en-US" sz="2400" dirty="0"/>
              <a:t>Encourages leaders to view accountability results not as a “gotcha” but as a tool to guide and track improvement efforts</a:t>
            </a:r>
          </a:p>
          <a:p>
            <a:r>
              <a:rPr lang="en-US" sz="2400" dirty="0"/>
              <a:t>Developed by CT Department of Education with extensive feedback from district and school leaders, Connecticut educators, state and national experts, CSDE staff, and many others. 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204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are the 12 Indicators?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9863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Academic achievement (Performance Index) </a:t>
            </a:r>
            <a:r>
              <a:rPr lang="en-US" sz="2300" b="1" baseline="30000" dirty="0"/>
              <a:t>H</a:t>
            </a:r>
            <a:endParaRPr lang="en-US" b="1" baseline="30000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Academic growth </a:t>
            </a:r>
            <a:r>
              <a:rPr lang="en-US" sz="2300" b="1" baseline="30000" dirty="0">
                <a:solidFill>
                  <a:prstClr val="black"/>
                </a:solidFill>
              </a:rPr>
              <a:t>H </a:t>
            </a:r>
            <a:r>
              <a:rPr lang="en-US" dirty="0">
                <a:solidFill>
                  <a:prstClr val="black"/>
                </a:solidFill>
              </a:rPr>
              <a:t>and Progress toward English proficiency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Assessment participation rate </a:t>
            </a:r>
            <a:r>
              <a:rPr lang="en-US" sz="2300" b="1" baseline="30000" dirty="0">
                <a:solidFill>
                  <a:prstClr val="black"/>
                </a:solidFill>
              </a:rPr>
              <a:t>H</a:t>
            </a: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Chronic absenteeism </a:t>
            </a:r>
            <a:r>
              <a:rPr lang="en-US" sz="2300" b="1" baseline="30000" dirty="0">
                <a:solidFill>
                  <a:prstClr val="black"/>
                </a:solidFill>
              </a:rPr>
              <a:t>H</a:t>
            </a: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Postsecondary preparation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Postsecondary readiness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Graduation – on track in ninth grade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Graduation – four-year adjusted cohort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Graduation – six-year adjusted cohort </a:t>
            </a:r>
            <a:r>
              <a:rPr lang="en-US" sz="2300" b="1" baseline="30000" dirty="0">
                <a:solidFill>
                  <a:prstClr val="black"/>
                </a:solidFill>
              </a:rPr>
              <a:t>H</a:t>
            </a:r>
            <a:endParaRPr lang="en-US" b="1" baseline="30000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Postsecondary Entrance Rate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Physical fitness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Arts access</a:t>
            </a:r>
          </a:p>
          <a:p>
            <a:pPr marL="0" indent="0">
              <a:buNone/>
            </a:pPr>
            <a:endParaRPr lang="en-US" baseline="30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C300-C79D-4DCD-90CB-DC22F9E1BF7A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200400" y="5791201"/>
            <a:ext cx="64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sz="1600" baseline="30000" dirty="0"/>
              <a:t>H </a:t>
            </a:r>
            <a:r>
              <a:rPr lang="en-US" sz="1600" dirty="0"/>
              <a:t>Separate set of points allotted for “High Needs” (students from low-income families, English learners (ELs), or students with disabilities)</a:t>
            </a:r>
          </a:p>
        </p:txBody>
      </p:sp>
    </p:spTree>
    <p:extLst>
      <p:ext uri="{BB962C8B-B14F-4D97-AF65-F5344CB8AC3E}">
        <p14:creationId xmlns:p14="http://schemas.microsoft.com/office/powerpoint/2010/main" val="380008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11306" y="-260033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ABC District </a:t>
            </a:r>
            <a:r>
              <a:rPr lang="en-US" dirty="0"/>
              <a:t>Report: 2021-22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96085" y="6409680"/>
            <a:ext cx="114959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Indicator 3 is the participation rate.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t>5</a:t>
            </a:fld>
            <a:endParaRPr lang="en-US" dirty="0"/>
          </a:p>
        </p:txBody>
      </p:sp>
      <p:pic>
        <p:nvPicPr>
          <p:cNvPr id="4" name="Picture 3" descr="Table&#10;&#10;Description automatically generated">
            <a:extLst>
              <a:ext uri="{FF2B5EF4-FFF2-40B4-BE49-F238E27FC236}">
                <a16:creationId xmlns:a16="http://schemas.microsoft.com/office/drawing/2014/main" id="{1283B5D9-BDDA-9D5F-1510-CF6CA9DF7D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4873" y="666934"/>
            <a:ext cx="7122253" cy="559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98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96351" y="-38100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ABC District </a:t>
            </a:r>
            <a:r>
              <a:rPr lang="en-US" dirty="0"/>
              <a:t>Report: 2018-19 to 2021-22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0167351"/>
              </p:ext>
            </p:extLst>
          </p:nvPr>
        </p:nvGraphicFramePr>
        <p:xfrm>
          <a:off x="2374900" y="1046163"/>
          <a:ext cx="6961188" cy="483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11883846" imgH="8261313" progId="Excel.Sheet.12">
                  <p:embed/>
                </p:oleObj>
              </mc:Choice>
              <mc:Fallback>
                <p:oleObj name="Worksheet" r:id="rId3" imgW="11883846" imgH="8261313" progId="Excel.Sheet.12">
                  <p:embed/>
                  <p:pic>
                    <p:nvPicPr>
                      <p:cNvPr id="9" name="Content Placeholder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74900" y="1046163"/>
                        <a:ext cx="6961188" cy="483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382357" y="6099100"/>
            <a:ext cx="701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Change between ±1 percentage point is indicated as 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/>
          <a:srcRect l="6107" t="16117" b="-1"/>
          <a:stretch/>
        </p:blipFill>
        <p:spPr>
          <a:xfrm>
            <a:off x="4834404" y="6157125"/>
            <a:ext cx="489007" cy="23442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6092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Achievement and Graduation Rate Gaps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district/school is identified as having an “achievement gap” if its gap size is substantially different from the average statewide gap in any subject area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 district/school is identified as having a “graduation gap” if its gap size is substantially different from the average statewide gap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590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70646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ABC District </a:t>
            </a:r>
            <a:r>
              <a:rPr lang="en-US" dirty="0"/>
              <a:t>Report, 2021-22 (continued)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t>8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231" y="1091924"/>
            <a:ext cx="10419936" cy="25603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0798" y="3708286"/>
            <a:ext cx="5290403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241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ABC District</a:t>
            </a:r>
            <a:r>
              <a:rPr lang="en-US" dirty="0"/>
              <a:t> Schools Report, 2021-22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0299792"/>
              </p:ext>
            </p:extLst>
          </p:nvPr>
        </p:nvGraphicFramePr>
        <p:xfrm>
          <a:off x="838200" y="1825625"/>
          <a:ext cx="10953756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1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2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2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2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24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2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16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School 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Accountability Index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Any Participation</a:t>
                      </a:r>
                      <a:r>
                        <a:rPr lang="en-US" sz="1800" baseline="0" dirty="0"/>
                        <a:t> below 95%?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Achievement Gap?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Graduation Rate Gap?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/>
                        <a:t>Category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1800" dirty="0"/>
                        <a:t>XYZ Elementary School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77.3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1800" dirty="0"/>
                        <a:t>DEF Intermediate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dirty="0"/>
                        <a:t>School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65.4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1800" dirty="0"/>
                        <a:t>MNO High School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71.2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Category 4: Focus</a:t>
                      </a:r>
                      <a:r>
                        <a:rPr lang="en-US" sz="1800" baseline="0" dirty="0"/>
                        <a:t> ELA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46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46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46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2575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78"/>
  <p:tag name="ARTICULATE_TITLE_TAG" val="Welcome"/>
  <p:tag name="ARTICULATE_NAV_LEVEL" val="1"/>
  <p:tag name="ARTICULATE_SLIDE_PRESENTER_GUID" val="2e7ba41b-7e98-4522-b2c6-9f1346454966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USED_LAYOUT" val="2"/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32173F7A8AF44CAD29E02D9EC3CE55" ma:contentTypeVersion="18" ma:contentTypeDescription="Create a new document." ma:contentTypeScope="" ma:versionID="e575fb171cda1799ab8b491db4d95e67">
  <xsd:schema xmlns:xsd="http://www.w3.org/2001/XMLSchema" xmlns:xs="http://www.w3.org/2001/XMLSchema" xmlns:p="http://schemas.microsoft.com/office/2006/metadata/properties" xmlns:ns1="http://schemas.microsoft.com/sharepoint/v3" xmlns:ns2="3188db64-835f-49dd-a92e-b63c50075c64" xmlns:ns3="bd8f7d19-50dd-4ca5-833a-f68575fcf434" targetNamespace="http://schemas.microsoft.com/office/2006/metadata/properties" ma:root="true" ma:fieldsID="f840b818e3f93eed6c994e85c3af7a4d" ns1:_="" ns2:_="" ns3:_="">
    <xsd:import namespace="http://schemas.microsoft.com/sharepoint/v3"/>
    <xsd:import namespace="3188db64-835f-49dd-a92e-b63c50075c64"/>
    <xsd:import namespace="bd8f7d19-50dd-4ca5-833a-f68575fcf4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Category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88db64-835f-49dd-a92e-b63c50075c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Category" ma:index="10" nillable="true" ma:displayName="Category" ma:description="Just trying things out" ma:format="Dropdown" ma:internalName="Category">
      <xsd:simpleType>
        <xsd:restriction base="dms:Choice">
          <xsd:enumeration value="Testing"/>
          <xsd:enumeration value="Data Entry"/>
          <xsd:enumeration value="Final Files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69be3ee5-5d72-4a78-bfe6-04ec158992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8f7d19-50dd-4ca5-833a-f68575fcf43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51ec1ed3-c848-4268-b15b-d96bcb8e7fc6}" ma:internalName="TaxCatchAll" ma:showField="CatchAllData" ma:web="bd8f7d19-50dd-4ca5-833a-f68575fcf4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Category xmlns="3188db64-835f-49dd-a92e-b63c50075c64" xsi:nil="true"/>
    <TaxCatchAll xmlns="bd8f7d19-50dd-4ca5-833a-f68575fcf434" xsi:nil="true"/>
    <lcf76f155ced4ddcb4097134ff3c332f xmlns="3188db64-835f-49dd-a92e-b63c50075c64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7CCE5D1-42A3-4830-8F0A-82AA9FD118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188db64-835f-49dd-a92e-b63c50075c64"/>
    <ds:schemaRef ds:uri="bd8f7d19-50dd-4ca5-833a-f68575fcf4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1AD9DB1-19C3-4534-8E6B-C6F694AE97B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3188db64-835f-49dd-a92e-b63c50075c64"/>
    <ds:schemaRef ds:uri="bd8f7d19-50dd-4ca5-833a-f68575fcf434"/>
  </ds:schemaRefs>
</ds:datastoreItem>
</file>

<file path=customXml/itemProps3.xml><?xml version="1.0" encoding="utf-8"?>
<ds:datastoreItem xmlns:ds="http://schemas.openxmlformats.org/officeDocument/2006/customXml" ds:itemID="{360FD07E-81C7-44A6-BBC2-AF62FA9D99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34148</TotalTime>
  <Words>866</Words>
  <Application>Microsoft Office PowerPoint</Application>
  <PresentationFormat>Widescreen</PresentationFormat>
  <Paragraphs>129</Paragraphs>
  <Slides>12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Worksheet</vt:lpstr>
      <vt:lpstr>ABC District Next Generation Accountability Report 2021-22</vt:lpstr>
      <vt:lpstr>Accountability Systems Serve Important Purposes</vt:lpstr>
      <vt:lpstr>Connecticut Next Generation Accountability System for Districts and Schools</vt:lpstr>
      <vt:lpstr>What are the 12 Indicators?</vt:lpstr>
      <vt:lpstr>ABC District Report: 2021-22</vt:lpstr>
      <vt:lpstr>ABC District Report: 2018-19 to 2021-22</vt:lpstr>
      <vt:lpstr>Achievement and Graduation Rate Gaps</vt:lpstr>
      <vt:lpstr>ABC District Report, 2021-22 (continued)</vt:lpstr>
      <vt:lpstr>ABC District Schools Report, 2021-22</vt:lpstr>
      <vt:lpstr>ABC District: Needs Assessment</vt:lpstr>
      <vt:lpstr>ABC District: Needs Assessment</vt:lpstr>
      <vt:lpstr>ABC District Strategic Priorities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Connecticut’s  “Next Generation” Accountability System for  Districts and Schools</dc:title>
  <dc:creator>Gopalakrishnan, Ajit</dc:creator>
  <cp:lastModifiedBy>Savoie, Renee</cp:lastModifiedBy>
  <cp:revision>86</cp:revision>
  <dcterms:created xsi:type="dcterms:W3CDTF">2015-12-30T22:43:04Z</dcterms:created>
  <dcterms:modified xsi:type="dcterms:W3CDTF">2022-12-14T22:20:27Z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0x0101006B32173F7A8AF44CAD29E02D9EC3CE55</vt:lpwstr>
  </property>
  <property fmtid="{D5CDD505-2E9C-101B-9397-08002B2CF9AE}" pid="3" name="MediaServiceImageTags">
    <vt:lpwstr/>
  </property>
</Properties>
</file>